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0033000" cy="7754938"/>
  <p:notesSz cx="6797675" cy="9926638"/>
  <p:embeddedFontLst>
    <p:embeddedFont>
      <p:font typeface="Cabin" panose="020B0604020202020204" charset="0"/>
      <p:regular r:id="rId6"/>
      <p:bold r:id="rId7"/>
      <p:italic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2">
          <p15:clr>
            <a:srgbClr val="A4A3A4"/>
          </p15:clr>
        </p15:guide>
        <p15:guide id="2" pos="3160">
          <p15:clr>
            <a:srgbClr val="A4A3A4"/>
          </p15:clr>
        </p15:guide>
        <p15:guide id="3" orient="horz" pos="964">
          <p15:clr>
            <a:srgbClr val="9AA0A6"/>
          </p15:clr>
        </p15:guide>
        <p15:guide id="4" orient="horz" pos="319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+5mfytvQiDQTnribK6WSNQF0l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E81584-D552-4BFE-B8F1-4F73C73BEBC2}">
  <a:tblStyle styleId="{D5E81584-D552-4BFE-B8F1-4F73C73BEBC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90" d="100"/>
          <a:sy n="90" d="100"/>
        </p:scale>
        <p:origin x="1884" y="102"/>
      </p:cViewPr>
      <p:guideLst>
        <p:guide orient="horz" pos="2442"/>
        <p:guide pos="3160"/>
        <p:guide orient="horz" pos="964"/>
        <p:guide orient="horz" pos="3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44538"/>
            <a:ext cx="48133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44538"/>
            <a:ext cx="48148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44538"/>
            <a:ext cx="48148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72869f26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44538"/>
            <a:ext cx="48148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2972869f265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32f5bfbc04_0_5"/>
          <p:cNvSpPr txBox="1">
            <a:spLocks noGrp="1"/>
          </p:cNvSpPr>
          <p:nvPr>
            <p:ph type="sldNum" idx="12"/>
          </p:nvPr>
        </p:nvSpPr>
        <p:spPr>
          <a:xfrm>
            <a:off x="9296354" y="7030319"/>
            <a:ext cx="602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11" name="Google Shape;11;g332f5bfbc04_0_5"/>
          <p:cNvPicPr preferRelativeResize="0"/>
          <p:nvPr/>
        </p:nvPicPr>
        <p:blipFill rotWithShape="1">
          <a:blip r:embed="rId2">
            <a:alphaModFix/>
          </a:blip>
          <a:srcRect t="653" r="4843" b="9780"/>
          <a:stretch/>
        </p:blipFill>
        <p:spPr>
          <a:xfrm>
            <a:off x="-627225" y="0"/>
            <a:ext cx="10660225" cy="775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g332f5bfbc04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6"/>
            <a:ext cx="10033000" cy="775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42011" y="670925"/>
            <a:ext cx="93492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42011" y="1737485"/>
            <a:ext cx="9349200" cy="51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9296354" y="7030319"/>
            <a:ext cx="602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342011" y="670925"/>
            <a:ext cx="93492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9296354" y="7030319"/>
            <a:ext cx="602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342011" y="837629"/>
            <a:ext cx="3081000" cy="11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342011" y="2094977"/>
            <a:ext cx="3081000" cy="47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9296354" y="7030319"/>
            <a:ext cx="602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537924" y="678651"/>
            <a:ext cx="6987000" cy="6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9296354" y="7030319"/>
            <a:ext cx="602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/>
          <p:nvPr/>
        </p:nvSpPr>
        <p:spPr>
          <a:xfrm>
            <a:off x="5016600" y="-188"/>
            <a:ext cx="5016600" cy="775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291318" y="1859149"/>
            <a:ext cx="4438500" cy="22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>
            <a:off x="291318" y="4225948"/>
            <a:ext cx="4438500" cy="18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5419837" y="1091624"/>
            <a:ext cx="4210200" cy="55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9296354" y="7030319"/>
            <a:ext cx="602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9296354" y="7030319"/>
            <a:ext cx="602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 hasCustomPrompt="1"/>
          </p:nvPr>
        </p:nvSpPr>
        <p:spPr>
          <a:xfrm>
            <a:off x="342011" y="1667607"/>
            <a:ext cx="9349200" cy="29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42011" y="4752331"/>
            <a:ext cx="93492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>
            <a:lvl1pPr marL="457200" lvl="0" indent="-355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9296354" y="7030319"/>
            <a:ext cx="602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9296354" y="7030319"/>
            <a:ext cx="602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50" name="Google Shape;50;p14"/>
          <p:cNvPicPr preferRelativeResize="0"/>
          <p:nvPr/>
        </p:nvPicPr>
        <p:blipFill rotWithShape="1">
          <a:blip r:embed="rId2">
            <a:alphaModFix/>
          </a:blip>
          <a:srcRect t="653" r="4843" b="9780"/>
          <a:stretch/>
        </p:blipFill>
        <p:spPr>
          <a:xfrm>
            <a:off x="-627225" y="0"/>
            <a:ext cx="10660225" cy="775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42011" y="670925"/>
            <a:ext cx="93492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42011" y="1737485"/>
            <a:ext cx="9349200" cy="51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9296354" y="7030319"/>
            <a:ext cx="602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@metrobus.cdmx.gob.m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 idx="4294967295"/>
          </p:nvPr>
        </p:nvSpPr>
        <p:spPr>
          <a:xfrm>
            <a:off x="-200" y="3273091"/>
            <a:ext cx="10033200" cy="1537800"/>
          </a:xfrm>
          <a:prstGeom prst="rect">
            <a:avLst/>
          </a:prstGeom>
          <a:solidFill>
            <a:srgbClr val="D0112B"/>
          </a:solidFill>
          <a:ln>
            <a:noFill/>
          </a:ln>
        </p:spPr>
        <p:txBody>
          <a:bodyPr spcFirstLastPara="1" wrap="square" lIns="101325" tIns="101325" rIns="101325" bIns="101325" anchor="ctr" anchorCtr="0">
            <a:noAutofit/>
          </a:bodyPr>
          <a:lstStyle/>
          <a:p>
            <a:pPr algn="ctr">
              <a:buSzPts val="5800"/>
            </a:pPr>
            <a:r>
              <a:rPr lang="es-ES" sz="4000" b="1" dirty="0">
                <a:solidFill>
                  <a:schemeClr val="bg1"/>
                </a:solidFill>
                <a:latin typeface="Tahoma"/>
                <a:cs typeface="Tahoma"/>
              </a:rPr>
              <a:t>Supervisor</a:t>
            </a:r>
            <a:r>
              <a:rPr lang="es-ES" sz="4000" b="1" spc="3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s-ES" sz="4000" b="1" spc="-105" dirty="0">
                <a:solidFill>
                  <a:schemeClr val="bg1"/>
                </a:solidFill>
                <a:latin typeface="Tahoma"/>
                <a:cs typeface="Tahoma"/>
              </a:rPr>
              <a:t>(a)</a:t>
            </a:r>
            <a:r>
              <a:rPr lang="es-ES" sz="4000" b="1" spc="3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s-ES" sz="4000" b="1" spc="70" dirty="0">
                <a:solidFill>
                  <a:schemeClr val="bg1"/>
                </a:solidFill>
                <a:latin typeface="Tahoma"/>
                <a:cs typeface="Tahoma"/>
              </a:rPr>
              <a:t>de</a:t>
            </a:r>
            <a:r>
              <a:rPr lang="es-ES" sz="4000" b="1" spc="3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s-ES" sz="4000" b="1" spc="60" dirty="0">
                <a:solidFill>
                  <a:schemeClr val="bg1"/>
                </a:solidFill>
                <a:latin typeface="Tahoma"/>
                <a:cs typeface="Tahoma"/>
              </a:rPr>
              <a:t>Atención</a:t>
            </a:r>
            <a:r>
              <a:rPr lang="es-ES" sz="4000" b="1" spc="3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s-ES" sz="4000" b="1" dirty="0">
                <a:solidFill>
                  <a:schemeClr val="bg1"/>
                </a:solidFill>
                <a:latin typeface="Tahoma"/>
                <a:cs typeface="Tahoma"/>
              </a:rPr>
              <a:t>a</a:t>
            </a:r>
            <a:r>
              <a:rPr lang="es-ES" sz="4000" b="1" spc="3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s-ES" sz="4000" b="1" spc="60" dirty="0">
                <a:solidFill>
                  <a:schemeClr val="bg1"/>
                </a:solidFill>
                <a:latin typeface="Tahoma"/>
                <a:cs typeface="Tahoma"/>
              </a:rPr>
              <a:t>Hechos</a:t>
            </a:r>
            <a:r>
              <a:rPr lang="es-ES" sz="4000" b="1" spc="4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s-ES" sz="4000" b="1" spc="70" dirty="0">
                <a:solidFill>
                  <a:schemeClr val="bg1"/>
                </a:solidFill>
                <a:latin typeface="Tahoma"/>
                <a:cs typeface="Tahoma"/>
              </a:rPr>
              <a:t>de</a:t>
            </a:r>
            <a:r>
              <a:rPr lang="es-ES" sz="4000" b="1" spc="3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s-ES" sz="4000" b="1" spc="-10" dirty="0">
                <a:solidFill>
                  <a:schemeClr val="bg1"/>
                </a:solidFill>
                <a:latin typeface="Tahoma"/>
                <a:cs typeface="Tahoma"/>
              </a:rPr>
              <a:t>Tránsito</a:t>
            </a:r>
            <a:endParaRPr lang="es-ES" sz="4000" b="1" dirty="0">
              <a:solidFill>
                <a:schemeClr val="bg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" name="Google Shape;56;p1"/>
          <p:cNvSpPr txBox="1">
            <a:spLocks noGrp="1"/>
          </p:cNvSpPr>
          <p:nvPr>
            <p:ph type="subTitle" idx="4294967295"/>
          </p:nvPr>
        </p:nvSpPr>
        <p:spPr>
          <a:xfrm>
            <a:off x="342011" y="1910223"/>
            <a:ext cx="93492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lang="es-419" sz="4000" b="0" i="0" u="none" strike="noStrike" cap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Únete al equipo de Metrobús como:</a:t>
            </a:r>
            <a:endParaRPr sz="4000" b="0" i="0" u="none" strike="noStrike" cap="none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" name="Google Shape;57;p1"/>
          <p:cNvSpPr txBox="1">
            <a:spLocks noGrp="1"/>
          </p:cNvSpPr>
          <p:nvPr>
            <p:ph type="subTitle" idx="4294967295"/>
          </p:nvPr>
        </p:nvSpPr>
        <p:spPr>
          <a:xfrm>
            <a:off x="418200" y="5298600"/>
            <a:ext cx="9349200" cy="15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s-419" sz="39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Postulaciones abiertas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s-419" sz="39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del </a:t>
            </a:r>
            <a:r>
              <a:rPr lang="es-419" sz="39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12 </a:t>
            </a:r>
            <a:r>
              <a:rPr lang="es-419" sz="39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al 15 de </a:t>
            </a:r>
            <a:r>
              <a:rPr lang="es-419" sz="3900" b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Agosto</a:t>
            </a:r>
            <a:endParaRPr dirty="0"/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0775" y="199875"/>
            <a:ext cx="1971650" cy="13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title" idx="4294967295"/>
          </p:nvPr>
        </p:nvSpPr>
        <p:spPr>
          <a:xfrm>
            <a:off x="2479850" y="959517"/>
            <a:ext cx="5073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s-419" sz="2500" b="1" dirty="0">
                <a:solidFill>
                  <a:srgbClr val="D0112B"/>
                </a:solidFill>
                <a:latin typeface="Cabin"/>
                <a:ea typeface="Cabin"/>
                <a:cs typeface="Cabin"/>
                <a:sym typeface="Cabin"/>
              </a:rPr>
              <a:t> ¡Intégrate a Metrobús!</a:t>
            </a:r>
            <a:br>
              <a:rPr lang="es-419" sz="3300" b="1" dirty="0">
                <a:solidFill>
                  <a:srgbClr val="D0112B"/>
                </a:solidFill>
                <a:latin typeface="Cabin"/>
                <a:ea typeface="Cabin"/>
                <a:cs typeface="Cabin"/>
                <a:sym typeface="Cabin"/>
              </a:rPr>
            </a:br>
            <a:endParaRPr sz="3200" b="1" dirty="0">
              <a:solidFill>
                <a:srgbClr val="D0112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4" name="Google Shape;64;p2"/>
          <p:cNvSpPr txBox="1">
            <a:spLocks noGrp="1"/>
          </p:cNvSpPr>
          <p:nvPr>
            <p:ph type="body" idx="4294967295"/>
          </p:nvPr>
        </p:nvSpPr>
        <p:spPr>
          <a:xfrm>
            <a:off x="594557" y="1433566"/>
            <a:ext cx="6142574" cy="327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es-419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Requisitos: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SzPts val="1600"/>
              <a:buNone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1610" marR="3140710" lvl="0" indent="-16954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s-ES" sz="1200" b="1" dirty="0">
                <a:latin typeface="Roboto"/>
                <a:ea typeface="Roboto"/>
                <a:cs typeface="Roboto"/>
                <a:sym typeface="Roboto"/>
              </a:rPr>
              <a:t>Sexo indistinto.</a:t>
            </a:r>
          </a:p>
          <a:p>
            <a:pPr marL="181610" marR="3140710" lvl="0" indent="-169545" algn="just">
              <a:lnSpc>
                <a:spcPct val="100000"/>
              </a:lnSpc>
              <a:buSzPts val="1600"/>
              <a:buFont typeface="Roboto"/>
              <a:buChar char="•"/>
            </a:pPr>
            <a:r>
              <a:rPr lang="es-ES" sz="1100" spc="-10" dirty="0">
                <a:latin typeface="Arial MT"/>
                <a:cs typeface="Arial MT"/>
              </a:rPr>
              <a:t>Ingeniería</a:t>
            </a:r>
            <a:r>
              <a:rPr lang="es-ES" sz="1100" spc="-30" dirty="0">
                <a:latin typeface="Arial MT"/>
                <a:cs typeface="Arial MT"/>
              </a:rPr>
              <a:t> </a:t>
            </a:r>
            <a:r>
              <a:rPr lang="es-ES" sz="1100" dirty="0">
                <a:latin typeface="Arial MT"/>
                <a:cs typeface="Arial MT"/>
              </a:rPr>
              <a:t>en</a:t>
            </a:r>
            <a:r>
              <a:rPr lang="es-ES" sz="1100" spc="-50" dirty="0">
                <a:latin typeface="Arial MT"/>
                <a:cs typeface="Arial MT"/>
              </a:rPr>
              <a:t> </a:t>
            </a:r>
            <a:r>
              <a:rPr lang="es-ES" sz="1100" spc="-10" dirty="0">
                <a:latin typeface="Arial MT"/>
                <a:cs typeface="Arial MT"/>
              </a:rPr>
              <a:t>Transporte,</a:t>
            </a:r>
            <a:r>
              <a:rPr lang="es-ES" sz="1100" spc="-25" dirty="0">
                <a:latin typeface="Arial MT"/>
                <a:cs typeface="Arial MT"/>
              </a:rPr>
              <a:t> </a:t>
            </a:r>
            <a:r>
              <a:rPr lang="es-ES" sz="1100" dirty="0">
                <a:latin typeface="Arial MT"/>
                <a:cs typeface="Arial MT"/>
              </a:rPr>
              <a:t>Civil</a:t>
            </a:r>
            <a:r>
              <a:rPr lang="es-ES" sz="1100" spc="-30" dirty="0">
                <a:latin typeface="Arial MT"/>
                <a:cs typeface="Arial MT"/>
              </a:rPr>
              <a:t> </a:t>
            </a:r>
            <a:r>
              <a:rPr lang="es-ES" sz="1100" dirty="0">
                <a:latin typeface="Arial MT"/>
                <a:cs typeface="Arial MT"/>
              </a:rPr>
              <a:t>o</a:t>
            </a:r>
            <a:r>
              <a:rPr lang="es-ES" sz="1100" spc="-25" dirty="0">
                <a:latin typeface="Arial MT"/>
                <a:cs typeface="Arial MT"/>
              </a:rPr>
              <a:t> </a:t>
            </a:r>
            <a:r>
              <a:rPr lang="es-ES" sz="1100" dirty="0">
                <a:latin typeface="Arial MT"/>
                <a:cs typeface="Arial MT"/>
              </a:rPr>
              <a:t>afín</a:t>
            </a:r>
            <a:r>
              <a:rPr lang="es-ES" sz="1100" spc="-30" dirty="0">
                <a:latin typeface="Arial MT"/>
                <a:cs typeface="Arial MT"/>
              </a:rPr>
              <a:t> </a:t>
            </a:r>
            <a:r>
              <a:rPr lang="es-ES" sz="1100" spc="-10" dirty="0">
                <a:latin typeface="Arial MT"/>
                <a:cs typeface="Arial MT"/>
              </a:rPr>
              <a:t>(título). </a:t>
            </a:r>
          </a:p>
          <a:p>
            <a:pPr marL="181610" marR="3140710" lvl="0" indent="-169545" algn="just">
              <a:lnSpc>
                <a:spcPct val="100000"/>
              </a:lnSpc>
              <a:buSzPts val="1600"/>
              <a:buFont typeface="Roboto"/>
              <a:buChar char="•"/>
            </a:pPr>
            <a:r>
              <a:rPr lang="es-419" sz="1100" dirty="0">
                <a:latin typeface="Roboto"/>
                <a:ea typeface="Roboto"/>
                <a:cs typeface="Roboto"/>
                <a:sym typeface="Roboto"/>
              </a:rPr>
              <a:t>Experiencia en </a:t>
            </a:r>
            <a:r>
              <a:rPr lang="es-ES" sz="1100" dirty="0">
                <a:latin typeface="Arial MT"/>
                <a:cs typeface="Arial MT"/>
              </a:rPr>
              <a:t>Áreas</a:t>
            </a:r>
            <a:r>
              <a:rPr lang="es-ES" sz="1100" spc="-5" dirty="0">
                <a:latin typeface="Arial MT"/>
                <a:cs typeface="Arial MT"/>
              </a:rPr>
              <a:t> </a:t>
            </a:r>
            <a:r>
              <a:rPr lang="es-ES" sz="1100" dirty="0">
                <a:latin typeface="Arial MT"/>
                <a:cs typeface="Arial MT"/>
              </a:rPr>
              <a:t>vinculadas a seguridad vial</a:t>
            </a:r>
            <a:r>
              <a:rPr lang="es-ES" sz="1100" spc="-5" dirty="0">
                <a:latin typeface="Arial MT"/>
                <a:cs typeface="Arial MT"/>
              </a:rPr>
              <a:t> </a:t>
            </a:r>
            <a:r>
              <a:rPr lang="es-ES" sz="1100" dirty="0">
                <a:latin typeface="Arial MT"/>
                <a:cs typeface="Arial MT"/>
              </a:rPr>
              <a:t>y atención a siniestros</a:t>
            </a:r>
            <a:r>
              <a:rPr lang="es-ES" sz="1100" spc="355" dirty="0">
                <a:latin typeface="Arial MT"/>
                <a:cs typeface="Arial MT"/>
              </a:rPr>
              <a:t> </a:t>
            </a:r>
            <a:r>
              <a:rPr lang="es-ES" sz="1100" spc="-25" dirty="0">
                <a:latin typeface="Arial MT"/>
                <a:cs typeface="Arial MT"/>
              </a:rPr>
              <a:t>en </a:t>
            </a:r>
            <a:r>
              <a:rPr lang="es-ES" sz="1100" spc="-10" dirty="0">
                <a:latin typeface="Arial MT"/>
                <a:cs typeface="Arial MT"/>
              </a:rPr>
              <a:t>transporte público.</a:t>
            </a:r>
            <a:endParaRPr lang="es-ES" sz="1100" dirty="0">
              <a:latin typeface="Arial MT"/>
              <a:cs typeface="Arial MT"/>
            </a:endParaRPr>
          </a:p>
          <a:p>
            <a:pPr marL="12065" marR="314071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s-MX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>
              <a:lnSpc>
                <a:spcPct val="100000"/>
              </a:lnSpc>
              <a:buClr>
                <a:srgbClr val="000000"/>
              </a:buClr>
              <a:buSzPts val="1100"/>
              <a:buNone/>
            </a:pPr>
            <a:r>
              <a:rPr lang="es-ES" sz="12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Competencias.</a:t>
            </a:r>
          </a:p>
          <a:p>
            <a:pPr marL="0" lvl="0" indent="0" algn="just">
              <a:lnSpc>
                <a:spcPct val="100000"/>
              </a:lnSpc>
              <a:buClr>
                <a:srgbClr val="000000"/>
              </a:buClr>
              <a:buSzPts val="1100"/>
              <a:buNone/>
            </a:pPr>
            <a:r>
              <a:rPr lang="es-ES" sz="1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1. Adaptabilidad al cambio.</a:t>
            </a:r>
          </a:p>
          <a:p>
            <a:pPr marL="12700" indent="0">
              <a:lnSpc>
                <a:spcPct val="100000"/>
              </a:lnSpc>
              <a:buNone/>
              <a:tabLst>
                <a:tab pos="274955" algn="l"/>
              </a:tabLst>
            </a:pPr>
            <a:r>
              <a:rPr lang="es-ES" sz="1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es-ES" sz="1000" spc="-10" dirty="0">
                <a:latin typeface="Arial MT"/>
                <a:cs typeface="Arial MT"/>
              </a:rPr>
              <a:t>Trabajo</a:t>
            </a:r>
            <a:r>
              <a:rPr lang="es-ES" sz="1000" spc="-4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en</a:t>
            </a:r>
            <a:r>
              <a:rPr lang="es-ES" sz="1000" spc="-4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equipo</a:t>
            </a:r>
            <a:r>
              <a:rPr lang="es-ES" sz="1000" spc="-4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y</a:t>
            </a:r>
            <a:r>
              <a:rPr lang="es-ES" sz="1000" spc="-4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bajo</a:t>
            </a:r>
            <a:r>
              <a:rPr lang="es-ES" sz="1000" spc="-40" dirty="0">
                <a:latin typeface="Arial MT"/>
                <a:cs typeface="Arial MT"/>
              </a:rPr>
              <a:t> </a:t>
            </a:r>
            <a:r>
              <a:rPr lang="es-ES" sz="1000" spc="-10" dirty="0">
                <a:latin typeface="Arial MT"/>
                <a:cs typeface="Arial MT"/>
              </a:rPr>
              <a:t>presión.</a:t>
            </a:r>
            <a:endParaRPr lang="es-ES" sz="1000" dirty="0">
              <a:latin typeface="Arial MT"/>
              <a:cs typeface="Arial MT"/>
            </a:endParaRPr>
          </a:p>
          <a:p>
            <a:pPr marL="12700" indent="0">
              <a:lnSpc>
                <a:spcPct val="100000"/>
              </a:lnSpc>
              <a:buNone/>
              <a:tabLst>
                <a:tab pos="274955" algn="l"/>
              </a:tabLst>
            </a:pPr>
            <a:r>
              <a:rPr lang="es-ES" sz="1000" spc="-10" dirty="0">
                <a:latin typeface="Arial MT"/>
                <a:cs typeface="Arial MT"/>
              </a:rPr>
              <a:t>3. Disponibilidad</a:t>
            </a:r>
            <a:r>
              <a:rPr lang="es-ES" sz="1000" spc="-2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de</a:t>
            </a:r>
            <a:r>
              <a:rPr lang="es-ES" sz="1000" spc="-20" dirty="0">
                <a:latin typeface="Arial MT"/>
                <a:cs typeface="Arial MT"/>
              </a:rPr>
              <a:t> </a:t>
            </a:r>
            <a:r>
              <a:rPr lang="es-ES" sz="1000" spc="-10" dirty="0">
                <a:latin typeface="Arial MT"/>
                <a:cs typeface="Arial MT"/>
              </a:rPr>
              <a:t>horarios.</a:t>
            </a:r>
          </a:p>
          <a:p>
            <a:pPr marL="12700" indent="0">
              <a:lnSpc>
                <a:spcPct val="100000"/>
              </a:lnSpc>
              <a:buNone/>
              <a:tabLst>
                <a:tab pos="274955" algn="l"/>
              </a:tabLst>
            </a:pPr>
            <a:r>
              <a:rPr lang="es-ES" sz="1000" spc="-10" dirty="0">
                <a:latin typeface="Arial MT"/>
                <a:cs typeface="Arial MT"/>
              </a:rPr>
              <a:t>4. Capacidad</a:t>
            </a:r>
            <a:r>
              <a:rPr lang="es-ES" sz="1000" spc="-3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de</a:t>
            </a:r>
            <a:r>
              <a:rPr lang="es-ES" sz="1000" spc="-3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análisis</a:t>
            </a:r>
            <a:r>
              <a:rPr lang="es-ES" sz="1000" spc="-25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y</a:t>
            </a:r>
            <a:r>
              <a:rPr lang="es-ES" sz="1000" spc="-3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síntesis</a:t>
            </a:r>
            <a:r>
              <a:rPr lang="es-ES" sz="1000" spc="-3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de</a:t>
            </a:r>
            <a:r>
              <a:rPr lang="es-ES" sz="1000" spc="-25" dirty="0">
                <a:latin typeface="Arial MT"/>
                <a:cs typeface="Arial MT"/>
              </a:rPr>
              <a:t> </a:t>
            </a:r>
            <a:r>
              <a:rPr lang="es-ES" sz="1000" spc="-10" dirty="0">
                <a:latin typeface="Arial MT"/>
                <a:cs typeface="Arial MT"/>
              </a:rPr>
              <a:t>información.</a:t>
            </a:r>
            <a:endParaRPr lang="es-ES" sz="1000" dirty="0">
              <a:latin typeface="Arial MT"/>
              <a:cs typeface="Arial MT"/>
            </a:endParaRPr>
          </a:p>
          <a:p>
            <a:pPr marL="0" lvl="0" indent="0" algn="just">
              <a:lnSpc>
                <a:spcPct val="100000"/>
              </a:lnSpc>
              <a:buClr>
                <a:srgbClr val="000000"/>
              </a:buClr>
              <a:buSzPts val="1100"/>
              <a:buNone/>
            </a:pP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24555"/>
          <a:stretch/>
        </p:blipFill>
        <p:spPr>
          <a:xfrm>
            <a:off x="4322500" y="167300"/>
            <a:ext cx="1388200" cy="706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7;p2">
            <a:extLst>
              <a:ext uri="{FF2B5EF4-FFF2-40B4-BE49-F238E27FC236}">
                <a16:creationId xmlns:a16="http://schemas.microsoft.com/office/drawing/2014/main" id="{7A143466-DD7D-1574-AFD2-ACEA8800A22F}"/>
              </a:ext>
            </a:extLst>
          </p:cNvPr>
          <p:cNvSpPr txBox="1">
            <a:spLocks/>
          </p:cNvSpPr>
          <p:nvPr/>
        </p:nvSpPr>
        <p:spPr>
          <a:xfrm>
            <a:off x="4388069" y="2633688"/>
            <a:ext cx="4698124" cy="342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Actividades a realizar:</a:t>
            </a:r>
          </a:p>
          <a:p>
            <a:pPr algn="ctr"/>
            <a:endParaRPr lang="es-ES" sz="11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7020" marR="5080" indent="-274955" algn="just">
              <a:spcBef>
                <a:spcPts val="1000"/>
              </a:spcBef>
              <a:buFont typeface="Arial"/>
              <a:buChar char="●"/>
              <a:tabLst>
                <a:tab pos="287020" algn="l"/>
              </a:tabLst>
            </a:pPr>
            <a:r>
              <a:rPr lang="es-ES" sz="1000" dirty="0">
                <a:latin typeface="Arial MT"/>
              </a:rPr>
              <a:t>Supervisa las acciones de atención a los hechos de tránsito que involucren a unidades de Metrobús durante su servicio.</a:t>
            </a:r>
          </a:p>
          <a:p>
            <a:pPr marL="287020" marR="5080" indent="-274955" algn="just">
              <a:spcBef>
                <a:spcPts val="1000"/>
              </a:spcBef>
              <a:buChar char="●"/>
              <a:tabLst>
                <a:tab pos="287020" algn="l"/>
              </a:tabLst>
            </a:pPr>
            <a:r>
              <a:rPr lang="es-ES" sz="1000" dirty="0">
                <a:latin typeface="Arial MT"/>
                <a:cs typeface="Arial MT"/>
              </a:rPr>
              <a:t>Establece</a:t>
            </a:r>
            <a:r>
              <a:rPr lang="es-ES" sz="1000" spc="-5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comunicación directa con enlaces</a:t>
            </a:r>
            <a:r>
              <a:rPr lang="es-ES" sz="1000" spc="-5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de </a:t>
            </a:r>
            <a:r>
              <a:rPr lang="es-ES" sz="1000" spc="-25" dirty="0">
                <a:latin typeface="Arial MT"/>
                <a:cs typeface="Arial MT"/>
              </a:rPr>
              <a:t>las </a:t>
            </a:r>
            <a:r>
              <a:rPr lang="es-ES" sz="1000" dirty="0">
                <a:latin typeface="Arial MT"/>
                <a:cs typeface="Arial MT"/>
              </a:rPr>
              <a:t>empresas</a:t>
            </a:r>
            <a:r>
              <a:rPr lang="es-ES" sz="1000" spc="275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operadoras</a:t>
            </a:r>
            <a:r>
              <a:rPr lang="es-ES" sz="1000" spc="28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para</a:t>
            </a:r>
            <a:r>
              <a:rPr lang="es-ES" sz="1000" spc="28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agilizar</a:t>
            </a:r>
            <a:r>
              <a:rPr lang="es-ES" sz="1000" spc="28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la</a:t>
            </a:r>
            <a:r>
              <a:rPr lang="es-ES" sz="1000" spc="28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atención</a:t>
            </a:r>
            <a:r>
              <a:rPr lang="es-ES" sz="1000" spc="280" dirty="0">
                <a:latin typeface="Arial MT"/>
                <a:cs typeface="Arial MT"/>
              </a:rPr>
              <a:t> </a:t>
            </a:r>
            <a:r>
              <a:rPr lang="es-ES" sz="1000" spc="-50" dirty="0">
                <a:latin typeface="Arial MT"/>
                <a:cs typeface="Arial MT"/>
              </a:rPr>
              <a:t>a </a:t>
            </a:r>
            <a:r>
              <a:rPr lang="es-ES" sz="1000" dirty="0">
                <a:latin typeface="Arial MT"/>
                <a:cs typeface="Arial MT"/>
              </a:rPr>
              <a:t>personas</a:t>
            </a:r>
            <a:r>
              <a:rPr lang="es-ES" sz="1000" spc="-4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lesionadas</a:t>
            </a:r>
            <a:r>
              <a:rPr lang="es-ES" sz="1000" spc="-4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a</a:t>
            </a:r>
            <a:r>
              <a:rPr lang="es-ES" sz="1000" spc="-35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través</a:t>
            </a:r>
            <a:r>
              <a:rPr lang="es-ES" sz="1000" spc="-4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de</a:t>
            </a:r>
            <a:r>
              <a:rPr lang="es-ES" sz="1000" spc="-4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sus</a:t>
            </a:r>
            <a:r>
              <a:rPr lang="es-ES" sz="1000" spc="-35" dirty="0">
                <a:latin typeface="Arial MT"/>
                <a:cs typeface="Arial MT"/>
              </a:rPr>
              <a:t> </a:t>
            </a:r>
            <a:r>
              <a:rPr lang="es-ES" sz="1000" spc="-10" dirty="0">
                <a:latin typeface="Arial MT"/>
                <a:cs typeface="Arial MT"/>
              </a:rPr>
              <a:t>aseguradoras.</a:t>
            </a:r>
            <a:endParaRPr lang="es-ES" sz="1000" dirty="0">
              <a:latin typeface="Arial MT"/>
              <a:cs typeface="Arial MT"/>
            </a:endParaRPr>
          </a:p>
          <a:p>
            <a:pPr marL="287020" marR="5080" indent="-274955" algn="just">
              <a:spcBef>
                <a:spcPts val="1000"/>
              </a:spcBef>
              <a:buChar char="●"/>
              <a:tabLst>
                <a:tab pos="287020" algn="l"/>
              </a:tabLst>
            </a:pPr>
            <a:r>
              <a:rPr lang="es-ES" sz="1000" dirty="0">
                <a:latin typeface="Arial MT"/>
                <a:cs typeface="Arial MT"/>
              </a:rPr>
              <a:t>Apoya</a:t>
            </a:r>
            <a:r>
              <a:rPr lang="es-ES" sz="1000" spc="195" dirty="0">
                <a:latin typeface="Arial MT"/>
                <a:cs typeface="Arial MT"/>
              </a:rPr>
              <a:t>  </a:t>
            </a:r>
            <a:r>
              <a:rPr lang="es-ES" sz="1000" dirty="0">
                <a:latin typeface="Arial MT"/>
                <a:cs typeface="Arial MT"/>
              </a:rPr>
              <a:t>en</a:t>
            </a:r>
            <a:r>
              <a:rPr lang="es-ES" sz="1000" spc="195" dirty="0">
                <a:latin typeface="Arial MT"/>
                <a:cs typeface="Arial MT"/>
              </a:rPr>
              <a:t>  </a:t>
            </a:r>
            <a:r>
              <a:rPr lang="es-ES" sz="1000" dirty="0">
                <a:latin typeface="Arial MT"/>
                <a:cs typeface="Arial MT"/>
              </a:rPr>
              <a:t>la</a:t>
            </a:r>
            <a:r>
              <a:rPr lang="es-ES" sz="1000" spc="200" dirty="0">
                <a:latin typeface="Arial MT"/>
                <a:cs typeface="Arial MT"/>
              </a:rPr>
              <a:t>  </a:t>
            </a:r>
            <a:r>
              <a:rPr lang="es-ES" sz="1000" dirty="0">
                <a:latin typeface="Arial MT"/>
                <a:cs typeface="Arial MT"/>
              </a:rPr>
              <a:t>actualización</a:t>
            </a:r>
            <a:r>
              <a:rPr lang="es-ES" sz="1000" spc="195" dirty="0">
                <a:latin typeface="Arial MT"/>
                <a:cs typeface="Arial MT"/>
              </a:rPr>
              <a:t>  </a:t>
            </a:r>
            <a:r>
              <a:rPr lang="es-ES" sz="1000" dirty="0">
                <a:latin typeface="Arial MT"/>
                <a:cs typeface="Arial MT"/>
              </a:rPr>
              <a:t>de</a:t>
            </a:r>
            <a:r>
              <a:rPr lang="es-ES" sz="1000" spc="195" dirty="0">
                <a:latin typeface="Arial MT"/>
                <a:cs typeface="Arial MT"/>
              </a:rPr>
              <a:t>  </a:t>
            </a:r>
            <a:r>
              <a:rPr lang="es-ES" sz="1000" dirty="0">
                <a:latin typeface="Arial MT"/>
                <a:cs typeface="Arial MT"/>
              </a:rPr>
              <a:t>la</a:t>
            </a:r>
            <a:r>
              <a:rPr lang="es-ES" sz="1000" spc="200" dirty="0">
                <a:latin typeface="Arial MT"/>
                <a:cs typeface="Arial MT"/>
              </a:rPr>
              <a:t>  </a:t>
            </a:r>
            <a:r>
              <a:rPr lang="es-ES" sz="1000" spc="-10" dirty="0">
                <a:latin typeface="Arial MT"/>
                <a:cs typeface="Arial MT"/>
              </a:rPr>
              <a:t>información </a:t>
            </a:r>
            <a:r>
              <a:rPr lang="es-ES" sz="1000" dirty="0">
                <a:latin typeface="Arial MT"/>
                <a:cs typeface="Arial MT"/>
              </a:rPr>
              <a:t>semanal</a:t>
            </a:r>
            <a:r>
              <a:rPr lang="es-ES" sz="1000" spc="160" dirty="0">
                <a:latin typeface="Arial MT"/>
                <a:cs typeface="Arial MT"/>
              </a:rPr>
              <a:t>  </a:t>
            </a:r>
            <a:r>
              <a:rPr lang="es-ES" sz="1000" dirty="0">
                <a:latin typeface="Arial MT"/>
                <a:cs typeface="Arial MT"/>
              </a:rPr>
              <a:t>sobre</a:t>
            </a:r>
            <a:r>
              <a:rPr lang="es-ES" sz="1000" spc="160" dirty="0">
                <a:latin typeface="Arial MT"/>
                <a:cs typeface="Arial MT"/>
              </a:rPr>
              <a:t>  </a:t>
            </a:r>
            <a:r>
              <a:rPr lang="es-ES" sz="1000" dirty="0">
                <a:latin typeface="Arial MT"/>
                <a:cs typeface="Arial MT"/>
              </a:rPr>
              <a:t>los</a:t>
            </a:r>
            <a:r>
              <a:rPr lang="es-ES" sz="1000" spc="165" dirty="0">
                <a:latin typeface="Arial MT"/>
                <a:cs typeface="Arial MT"/>
              </a:rPr>
              <a:t>  </a:t>
            </a:r>
            <a:r>
              <a:rPr lang="es-ES" sz="1000" dirty="0">
                <a:latin typeface="Arial MT"/>
                <a:cs typeface="Arial MT"/>
              </a:rPr>
              <a:t>hechos</a:t>
            </a:r>
            <a:r>
              <a:rPr lang="es-ES" sz="1000" spc="160" dirty="0">
                <a:latin typeface="Arial MT"/>
                <a:cs typeface="Arial MT"/>
              </a:rPr>
              <a:t>  </a:t>
            </a:r>
            <a:r>
              <a:rPr lang="es-ES" sz="1000" dirty="0">
                <a:latin typeface="Arial MT"/>
                <a:cs typeface="Arial MT"/>
              </a:rPr>
              <a:t>de</a:t>
            </a:r>
            <a:r>
              <a:rPr lang="es-ES" sz="1000" spc="160" dirty="0">
                <a:latin typeface="Arial MT"/>
                <a:cs typeface="Arial MT"/>
              </a:rPr>
              <a:t>  </a:t>
            </a:r>
            <a:r>
              <a:rPr lang="es-ES" sz="1000" dirty="0">
                <a:latin typeface="Arial MT"/>
                <a:cs typeface="Arial MT"/>
              </a:rPr>
              <a:t>tránsito</a:t>
            </a:r>
            <a:r>
              <a:rPr lang="es-ES" sz="1000" spc="165" dirty="0">
                <a:latin typeface="Arial MT"/>
                <a:cs typeface="Arial MT"/>
              </a:rPr>
              <a:t>  </a:t>
            </a:r>
            <a:r>
              <a:rPr lang="es-ES" sz="1000" dirty="0">
                <a:latin typeface="Arial MT"/>
                <a:cs typeface="Arial MT"/>
              </a:rPr>
              <a:t>en</a:t>
            </a:r>
            <a:r>
              <a:rPr lang="es-ES" sz="1000" spc="160" dirty="0">
                <a:latin typeface="Arial MT"/>
                <a:cs typeface="Arial MT"/>
              </a:rPr>
              <a:t>  </a:t>
            </a:r>
            <a:r>
              <a:rPr lang="es-ES" sz="1000" spc="-25" dirty="0">
                <a:latin typeface="Arial MT"/>
                <a:cs typeface="Arial MT"/>
              </a:rPr>
              <a:t>el </a:t>
            </a:r>
            <a:r>
              <a:rPr lang="es-ES" sz="1000" spc="-10" dirty="0">
                <a:latin typeface="Arial MT"/>
                <a:cs typeface="Arial MT"/>
              </a:rPr>
              <a:t>sistema.</a:t>
            </a:r>
            <a:endParaRPr lang="es-ES" sz="1000" dirty="0">
              <a:latin typeface="Arial MT"/>
              <a:cs typeface="Arial MT"/>
            </a:endParaRPr>
          </a:p>
          <a:p>
            <a:pPr marL="287020" marR="5080" indent="-274955" algn="just">
              <a:spcBef>
                <a:spcPts val="1000"/>
              </a:spcBef>
              <a:buChar char="●"/>
              <a:tabLst>
                <a:tab pos="287020" algn="l"/>
              </a:tabLst>
            </a:pPr>
            <a:r>
              <a:rPr lang="es-ES" sz="1000" dirty="0">
                <a:latin typeface="Arial MT"/>
                <a:cs typeface="Arial MT"/>
              </a:rPr>
              <a:t>Participa</a:t>
            </a:r>
            <a:r>
              <a:rPr lang="es-ES" sz="1000" spc="-15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en</a:t>
            </a:r>
            <a:r>
              <a:rPr lang="es-ES" sz="1000" spc="-1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el</a:t>
            </a:r>
            <a:r>
              <a:rPr lang="es-ES" sz="1000" spc="-1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análisis</a:t>
            </a:r>
            <a:r>
              <a:rPr lang="es-ES" sz="1000" spc="-15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de</a:t>
            </a:r>
            <a:r>
              <a:rPr lang="es-ES" sz="1000" spc="-1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las</a:t>
            </a:r>
            <a:r>
              <a:rPr lang="es-ES" sz="1000" spc="-1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causas</a:t>
            </a:r>
            <a:r>
              <a:rPr lang="es-ES" sz="1000" spc="-1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de</a:t>
            </a:r>
            <a:r>
              <a:rPr lang="es-ES" sz="1000" spc="-15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los</a:t>
            </a:r>
            <a:r>
              <a:rPr lang="es-ES" sz="1000" spc="-10" dirty="0">
                <a:latin typeface="Arial MT"/>
                <a:cs typeface="Arial MT"/>
              </a:rPr>
              <a:t> hechos </a:t>
            </a:r>
            <a:r>
              <a:rPr lang="es-ES" sz="1000" dirty="0">
                <a:latin typeface="Arial MT"/>
                <a:cs typeface="Arial MT"/>
              </a:rPr>
              <a:t>de</a:t>
            </a:r>
            <a:r>
              <a:rPr lang="es-ES" sz="1000" spc="65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tránsito</a:t>
            </a:r>
            <a:r>
              <a:rPr lang="es-ES" sz="1000" spc="7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y</a:t>
            </a:r>
            <a:r>
              <a:rPr lang="es-ES" sz="1000" spc="7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en</a:t>
            </a:r>
            <a:r>
              <a:rPr lang="es-ES" sz="1000" spc="65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la</a:t>
            </a:r>
            <a:r>
              <a:rPr lang="es-ES" sz="1000" spc="7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elaboración</a:t>
            </a:r>
            <a:r>
              <a:rPr lang="es-ES" sz="1000" spc="70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de</a:t>
            </a:r>
            <a:r>
              <a:rPr lang="es-ES" sz="1000" spc="65" dirty="0">
                <a:latin typeface="Arial MT"/>
                <a:cs typeface="Arial MT"/>
              </a:rPr>
              <a:t> </a:t>
            </a:r>
            <a:r>
              <a:rPr lang="es-ES" sz="1000" dirty="0">
                <a:latin typeface="Arial MT"/>
                <a:cs typeface="Arial MT"/>
              </a:rPr>
              <a:t>propuestas</a:t>
            </a:r>
            <a:r>
              <a:rPr lang="es-ES" sz="1000" spc="70" dirty="0">
                <a:latin typeface="Arial MT"/>
                <a:cs typeface="Arial MT"/>
              </a:rPr>
              <a:t> </a:t>
            </a:r>
            <a:r>
              <a:rPr lang="es-ES" sz="1000" spc="-20" dirty="0">
                <a:latin typeface="Arial MT"/>
                <a:cs typeface="Arial MT"/>
              </a:rPr>
              <a:t>para </a:t>
            </a:r>
            <a:r>
              <a:rPr lang="es-ES" sz="1000" dirty="0">
                <a:latin typeface="Arial MT"/>
                <a:cs typeface="Arial MT"/>
              </a:rPr>
              <a:t>su</a:t>
            </a:r>
            <a:r>
              <a:rPr lang="es-ES" sz="1000" spc="-25" dirty="0">
                <a:latin typeface="Arial MT"/>
                <a:cs typeface="Arial MT"/>
              </a:rPr>
              <a:t> </a:t>
            </a:r>
            <a:r>
              <a:rPr lang="es-ES" sz="1000" spc="-10" dirty="0">
                <a:latin typeface="Arial MT"/>
                <a:cs typeface="Arial MT"/>
              </a:rPr>
              <a:t>prevención.</a:t>
            </a:r>
            <a:endParaRPr lang="es-ES" sz="1000" dirty="0">
              <a:latin typeface="Arial MT"/>
              <a:cs typeface="Arial MT"/>
            </a:endParaRPr>
          </a:p>
          <a:p>
            <a:pPr marL="127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</a:pPr>
            <a:endParaRPr lang="es-ES" sz="1000" b="0" i="0" u="none" strike="noStrike" cap="none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2413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+mj-lt"/>
              <a:buAutoNum type="arabicPeriod"/>
            </a:pPr>
            <a:endParaRPr lang="es-ES" sz="1000" b="0" i="0" u="none" strike="noStrike" cap="none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12700">
              <a:buSzPts val="1600"/>
            </a:pPr>
            <a:endParaRPr lang="es-E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12700">
              <a:buSzPts val="1600"/>
            </a:pPr>
            <a:endParaRPr lang="es-ES" sz="1100" dirty="0"/>
          </a:p>
          <a:p>
            <a:pPr marL="182245" indent="-169545">
              <a:buClr>
                <a:schemeClr val="dk1"/>
              </a:buClr>
              <a:buSzPts val="1600"/>
              <a:buFont typeface="Roboto"/>
              <a:buChar char="•"/>
            </a:pPr>
            <a:endParaRPr lang="es-ES" dirty="0"/>
          </a:p>
          <a:p>
            <a:pPr marL="12700">
              <a:buClr>
                <a:schemeClr val="dk2"/>
              </a:buClr>
              <a:buSzPts val="1600"/>
            </a:pPr>
            <a:endParaRPr lang="es-ES" sz="8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>
              <a:buClr>
                <a:schemeClr val="dk2"/>
              </a:buClr>
              <a:buSzPts val="1600"/>
            </a:pPr>
            <a:endParaRPr lang="es-ES" sz="11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65;p2">
            <a:extLst>
              <a:ext uri="{FF2B5EF4-FFF2-40B4-BE49-F238E27FC236}">
                <a16:creationId xmlns:a16="http://schemas.microsoft.com/office/drawing/2014/main" id="{B3103F48-8C9C-F1CA-DE17-0C4B3BB2D104}"/>
              </a:ext>
            </a:extLst>
          </p:cNvPr>
          <p:cNvSpPr txBox="1">
            <a:spLocks/>
          </p:cNvSpPr>
          <p:nvPr/>
        </p:nvSpPr>
        <p:spPr>
          <a:xfrm>
            <a:off x="578062" y="4707476"/>
            <a:ext cx="3416172" cy="1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SzPts val="1600"/>
              <a:buFont typeface="Arial"/>
              <a:buNone/>
            </a:pPr>
            <a:r>
              <a:rPr lang="es-E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Condiciones de contratación.</a:t>
            </a:r>
          </a:p>
          <a:p>
            <a:pPr marL="0" indent="0">
              <a:lnSpc>
                <a:spcPct val="100000"/>
              </a:lnSpc>
              <a:buSzPts val="1600"/>
              <a:buFont typeface="Arial"/>
              <a:buNone/>
            </a:pPr>
            <a:endParaRPr lang="es-ES"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93000"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6 días laborados a la semana con 1 día de descanso. </a:t>
            </a:r>
          </a:p>
          <a:p>
            <a:pPr marL="171450" indent="-171450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93000"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Rotación del día de descanso ocasionalmente con base a la necesidad. </a:t>
            </a:r>
          </a:p>
          <a:p>
            <a:pPr marL="171450" indent="-171450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93000"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Disponibilidad de tiempo.</a:t>
            </a:r>
          </a:p>
          <a:p>
            <a:pPr marL="171450" indent="-171450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93000"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Contratación por Honorarios Asimilables a Salarios</a:t>
            </a:r>
          </a:p>
          <a:p>
            <a:pPr marL="171450" indent="-171450">
              <a:lnSpc>
                <a:spcPct val="100000"/>
              </a:lnSpc>
              <a:buSzPct val="100000"/>
            </a:pPr>
            <a:endParaRPr lang="es-ES" sz="1050"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65;p2">
            <a:extLst>
              <a:ext uri="{FF2B5EF4-FFF2-40B4-BE49-F238E27FC236}">
                <a16:creationId xmlns:a16="http://schemas.microsoft.com/office/drawing/2014/main" id="{1426217A-5312-1B66-7624-ED62B5478B6D}"/>
              </a:ext>
            </a:extLst>
          </p:cNvPr>
          <p:cNvSpPr txBox="1">
            <a:spLocks/>
          </p:cNvSpPr>
          <p:nvPr/>
        </p:nvSpPr>
        <p:spPr>
          <a:xfrm>
            <a:off x="5391904" y="5979689"/>
            <a:ext cx="3416172" cy="122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325" tIns="101325" rIns="101325" bIns="1013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SzPts val="1600"/>
              <a:buFont typeface="Arial"/>
              <a:buNone/>
            </a:pPr>
            <a:endParaRPr lang="es-ES"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 algn="ctr">
              <a:lnSpc>
                <a:spcPct val="100000"/>
              </a:lnSpc>
              <a:buSzPts val="1600"/>
              <a:buFont typeface="Arial"/>
              <a:buNone/>
            </a:pPr>
            <a:r>
              <a:rPr lang="es-ES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Ofrecemos</a:t>
            </a:r>
          </a:p>
          <a:p>
            <a:pPr marL="0" indent="0">
              <a:lnSpc>
                <a:spcPct val="100000"/>
              </a:lnSpc>
              <a:buSzPts val="1600"/>
              <a:buFont typeface="Arial"/>
              <a:buNone/>
            </a:pPr>
            <a:endParaRPr lang="es-ES" sz="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Salario bruto mensual:  </a:t>
            </a:r>
            <a:r>
              <a:rPr lang="es-ES" sz="14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$</a:t>
            </a:r>
            <a:r>
              <a:rPr lang="es-MX" sz="1400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18,700.00</a:t>
            </a:r>
            <a:endParaRPr lang="es-MX" sz="1400" dirty="0">
              <a:latin typeface="Roboto"/>
              <a:ea typeface="Roboto"/>
              <a:cs typeface="Roboto"/>
              <a:sym typeface="Roboto"/>
            </a:endParaRPr>
          </a:p>
          <a:p>
            <a:pPr marL="0" indent="0" algn="just">
              <a:lnSpc>
                <a:spcPct val="100000"/>
              </a:lnSpc>
              <a:buSzPts val="1600"/>
              <a:buFont typeface="Roboto"/>
              <a:buChar char="•"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Salario neto mensual:   </a:t>
            </a:r>
            <a:r>
              <a:rPr lang="es-ES" sz="14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$ 15,907.54</a:t>
            </a:r>
            <a:endParaRPr lang="es-MX" sz="14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•"/>
            </a:pPr>
            <a:endParaRPr lang="es-MX" sz="1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66094A6-C7BF-EAC4-95A0-E05FEE4CF7E2}"/>
              </a:ext>
            </a:extLst>
          </p:cNvPr>
          <p:cNvSpPr txBox="1"/>
          <p:nvPr/>
        </p:nvSpPr>
        <p:spPr>
          <a:xfrm>
            <a:off x="5391904" y="1476685"/>
            <a:ext cx="281280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Conocimientos: </a:t>
            </a:r>
          </a:p>
          <a:p>
            <a:endParaRPr lang="es-ES" sz="9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4150" indent="-171450">
              <a:buFont typeface="Arial" panose="020B0604020202020204" pitchFamily="34" charset="0"/>
              <a:buChar char="•"/>
              <a:tabLst>
                <a:tab pos="274955" algn="l"/>
              </a:tabLst>
            </a:pPr>
            <a:r>
              <a:rPr lang="es-ES" sz="900" dirty="0">
                <a:latin typeface="Arial MT"/>
                <a:cs typeface="Arial MT"/>
              </a:rPr>
              <a:t>Conocimiento</a:t>
            </a:r>
            <a:r>
              <a:rPr lang="es-ES" sz="900" spc="270" dirty="0">
                <a:latin typeface="Arial MT"/>
                <a:cs typeface="Arial MT"/>
              </a:rPr>
              <a:t> </a:t>
            </a:r>
            <a:r>
              <a:rPr lang="es-ES" sz="900" dirty="0">
                <a:latin typeface="Arial MT"/>
                <a:cs typeface="Arial MT"/>
              </a:rPr>
              <a:t>de</a:t>
            </a:r>
            <a:r>
              <a:rPr lang="es-ES" sz="900" spc="275" dirty="0">
                <a:latin typeface="Arial MT"/>
                <a:cs typeface="Arial MT"/>
              </a:rPr>
              <a:t> </a:t>
            </a:r>
            <a:r>
              <a:rPr lang="es-ES" sz="900" dirty="0">
                <a:latin typeface="Arial MT"/>
                <a:cs typeface="Arial MT"/>
              </a:rPr>
              <a:t>la</a:t>
            </a:r>
            <a:r>
              <a:rPr lang="es-ES" sz="900" spc="275" dirty="0">
                <a:latin typeface="Arial MT"/>
                <a:cs typeface="Arial MT"/>
              </a:rPr>
              <a:t> </a:t>
            </a:r>
            <a:r>
              <a:rPr lang="es-ES" sz="900" dirty="0">
                <a:latin typeface="Arial MT"/>
                <a:cs typeface="Arial MT"/>
              </a:rPr>
              <a:t>Ley</a:t>
            </a:r>
            <a:r>
              <a:rPr lang="es-ES" sz="900" spc="270" dirty="0">
                <a:latin typeface="Arial MT"/>
                <a:cs typeface="Arial MT"/>
              </a:rPr>
              <a:t> </a:t>
            </a:r>
            <a:r>
              <a:rPr lang="es-ES" sz="900" dirty="0">
                <a:latin typeface="Arial MT"/>
                <a:cs typeface="Arial MT"/>
              </a:rPr>
              <a:t>de</a:t>
            </a:r>
            <a:r>
              <a:rPr lang="es-ES" sz="900" spc="275" dirty="0">
                <a:latin typeface="Arial MT"/>
                <a:cs typeface="Arial MT"/>
              </a:rPr>
              <a:t> </a:t>
            </a:r>
            <a:r>
              <a:rPr lang="es-ES" sz="900" dirty="0">
                <a:latin typeface="Arial MT"/>
                <a:cs typeface="Arial MT"/>
              </a:rPr>
              <a:t>Movilidad,</a:t>
            </a:r>
          </a:p>
          <a:p>
            <a:pPr marL="12700">
              <a:tabLst>
                <a:tab pos="274955" algn="l"/>
              </a:tabLst>
            </a:pPr>
            <a:r>
              <a:rPr lang="es-ES" sz="900" dirty="0">
                <a:latin typeface="Arial MT"/>
                <a:cs typeface="Arial MT"/>
              </a:rPr>
              <a:t>Reglamento</a:t>
            </a:r>
            <a:r>
              <a:rPr lang="es-ES" sz="900" spc="275" dirty="0">
                <a:latin typeface="Arial MT"/>
                <a:cs typeface="Arial MT"/>
              </a:rPr>
              <a:t> </a:t>
            </a:r>
            <a:r>
              <a:rPr lang="es-ES" sz="900" spc="-25" dirty="0">
                <a:latin typeface="Arial MT"/>
                <a:cs typeface="Arial MT"/>
              </a:rPr>
              <a:t>de </a:t>
            </a:r>
            <a:r>
              <a:rPr lang="es-ES" sz="900" spc="-10" dirty="0">
                <a:latin typeface="Arial MT"/>
                <a:cs typeface="Arial MT"/>
              </a:rPr>
              <a:t>Tránsito</a:t>
            </a:r>
            <a:r>
              <a:rPr lang="es-ES" sz="900" spc="-25" dirty="0">
                <a:latin typeface="Arial MT"/>
                <a:cs typeface="Arial MT"/>
              </a:rPr>
              <a:t> </a:t>
            </a:r>
            <a:r>
              <a:rPr lang="es-ES" sz="900" dirty="0">
                <a:latin typeface="Arial MT"/>
                <a:cs typeface="Arial MT"/>
              </a:rPr>
              <a:t>y</a:t>
            </a:r>
            <a:r>
              <a:rPr lang="es-ES" sz="900" spc="-25" dirty="0">
                <a:latin typeface="Arial MT"/>
                <a:cs typeface="Arial MT"/>
              </a:rPr>
              <a:t> </a:t>
            </a:r>
            <a:r>
              <a:rPr lang="es-ES" sz="900" spc="-10" dirty="0">
                <a:latin typeface="Arial MT"/>
                <a:cs typeface="Arial MT"/>
              </a:rPr>
              <a:t>normatividad</a:t>
            </a:r>
            <a:r>
              <a:rPr lang="es-ES" sz="900" spc="-25" dirty="0">
                <a:latin typeface="Arial MT"/>
                <a:cs typeface="Arial MT"/>
              </a:rPr>
              <a:t> </a:t>
            </a:r>
            <a:r>
              <a:rPr lang="es-ES" sz="900" spc="-10" dirty="0">
                <a:latin typeface="Arial MT"/>
                <a:cs typeface="Arial MT"/>
              </a:rPr>
              <a:t>relacionada.</a:t>
            </a:r>
          </a:p>
          <a:p>
            <a:pPr marL="184150" indent="-171450">
              <a:buFont typeface="Arial" panose="020B0604020202020204" pitchFamily="34" charset="0"/>
              <a:buChar char="•"/>
              <a:tabLst>
                <a:tab pos="274955" algn="l"/>
              </a:tabLst>
            </a:pPr>
            <a:r>
              <a:rPr lang="es-ES" sz="900" spc="-10" dirty="0">
                <a:latin typeface="Arial MT"/>
                <a:cs typeface="Arial MT"/>
              </a:rPr>
              <a:t>Conocimientos</a:t>
            </a:r>
            <a:r>
              <a:rPr lang="es-ES" sz="900" spc="-15" dirty="0">
                <a:latin typeface="Arial MT"/>
                <a:cs typeface="Arial MT"/>
              </a:rPr>
              <a:t> </a:t>
            </a:r>
            <a:r>
              <a:rPr lang="es-ES" sz="900" dirty="0">
                <a:latin typeface="Arial MT"/>
                <a:cs typeface="Arial MT"/>
              </a:rPr>
              <a:t>en</a:t>
            </a:r>
            <a:r>
              <a:rPr lang="es-ES" sz="900" spc="-15" dirty="0">
                <a:latin typeface="Arial MT"/>
                <a:cs typeface="Arial MT"/>
              </a:rPr>
              <a:t> </a:t>
            </a:r>
            <a:r>
              <a:rPr lang="es-ES" sz="900" dirty="0">
                <a:latin typeface="Arial MT"/>
                <a:cs typeface="Arial MT"/>
              </a:rPr>
              <a:t>derechos</a:t>
            </a:r>
            <a:r>
              <a:rPr lang="es-ES" sz="900" spc="-15" dirty="0">
                <a:latin typeface="Arial MT"/>
                <a:cs typeface="Arial MT"/>
              </a:rPr>
              <a:t> </a:t>
            </a:r>
            <a:r>
              <a:rPr lang="es-ES" sz="900" spc="-10" dirty="0">
                <a:latin typeface="Arial MT"/>
                <a:cs typeface="Arial MT"/>
              </a:rPr>
              <a:t>humanos.</a:t>
            </a:r>
            <a:endParaRPr lang="es-ES" sz="900" dirty="0">
              <a:latin typeface="Arial MT"/>
              <a:cs typeface="Arial MT"/>
            </a:endParaRPr>
          </a:p>
          <a:p>
            <a:pPr marL="12700">
              <a:tabLst>
                <a:tab pos="274955" algn="l"/>
              </a:tabLst>
            </a:pPr>
            <a:endParaRPr lang="es-ES" sz="900" dirty="0">
              <a:latin typeface="Arial MT"/>
              <a:cs typeface="Arial MT"/>
            </a:endParaRPr>
          </a:p>
          <a:p>
            <a:pPr marL="182245" lvl="0" indent="-169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ts val="1600"/>
              <a:buFont typeface="Roboto"/>
              <a:buChar char="•"/>
            </a:pPr>
            <a:endParaRPr lang="es-ES" sz="1100"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ts val="1600"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s-ES" sz="11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g2972869f265_1_0"/>
          <p:cNvCxnSpPr/>
          <p:nvPr/>
        </p:nvCxnSpPr>
        <p:spPr>
          <a:xfrm>
            <a:off x="333099" y="1565977"/>
            <a:ext cx="9182100" cy="0"/>
          </a:xfrm>
          <a:prstGeom prst="straightConnector1">
            <a:avLst/>
          </a:prstGeom>
          <a:noFill/>
          <a:ln w="19050" cap="flat" cmpd="sng">
            <a:solidFill>
              <a:srgbClr val="D0112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g2972869f265_1_0"/>
          <p:cNvSpPr txBox="1"/>
          <p:nvPr/>
        </p:nvSpPr>
        <p:spPr>
          <a:xfrm>
            <a:off x="-73830" y="688247"/>
            <a:ext cx="10405160" cy="6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2975" tIns="282975" rIns="282975" bIns="282975" anchor="t" anchorCtr="0">
            <a:noAutofit/>
          </a:bodyPr>
          <a:lstStyle/>
          <a:p>
            <a:pPr marL="188595" algn="ctr">
              <a:spcBef>
                <a:spcPts val="100"/>
              </a:spcBef>
            </a:pPr>
            <a:r>
              <a:rPr lang="es-ES" sz="1700" b="1" dirty="0">
                <a:solidFill>
                  <a:srgbClr val="CC0000"/>
                </a:solidFill>
                <a:latin typeface="Tahoma"/>
                <a:cs typeface="Tahoma"/>
              </a:rPr>
              <a:t>Supervisor</a:t>
            </a:r>
            <a:r>
              <a:rPr lang="es-ES" sz="1700" b="1" spc="3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es-ES" sz="1700" b="1" spc="-105" dirty="0">
                <a:solidFill>
                  <a:srgbClr val="CC0000"/>
                </a:solidFill>
                <a:latin typeface="Tahoma"/>
                <a:cs typeface="Tahoma"/>
              </a:rPr>
              <a:t>(a)</a:t>
            </a:r>
            <a:r>
              <a:rPr lang="es-ES" sz="1700" b="1" spc="3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es-ES" sz="1700" b="1" spc="70" dirty="0">
                <a:solidFill>
                  <a:srgbClr val="CC0000"/>
                </a:solidFill>
                <a:latin typeface="Tahoma"/>
                <a:cs typeface="Tahoma"/>
              </a:rPr>
              <a:t>de</a:t>
            </a:r>
            <a:r>
              <a:rPr lang="es-ES" sz="1700" b="1" spc="3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es-ES" sz="1700" b="1" spc="60" dirty="0">
                <a:solidFill>
                  <a:srgbClr val="CC0000"/>
                </a:solidFill>
                <a:latin typeface="Tahoma"/>
                <a:cs typeface="Tahoma"/>
              </a:rPr>
              <a:t>Atención</a:t>
            </a:r>
            <a:r>
              <a:rPr lang="es-ES" sz="1700" b="1" spc="3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es-ES" sz="1700" b="1" dirty="0">
                <a:solidFill>
                  <a:srgbClr val="CC0000"/>
                </a:solidFill>
                <a:latin typeface="Tahoma"/>
                <a:cs typeface="Tahoma"/>
              </a:rPr>
              <a:t>a</a:t>
            </a:r>
            <a:r>
              <a:rPr lang="es-ES" sz="1700" b="1" spc="3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es-ES" sz="1700" b="1" spc="60" dirty="0">
                <a:solidFill>
                  <a:srgbClr val="CC0000"/>
                </a:solidFill>
                <a:latin typeface="Tahoma"/>
                <a:cs typeface="Tahoma"/>
              </a:rPr>
              <a:t>Hechos</a:t>
            </a:r>
            <a:r>
              <a:rPr lang="es-ES" sz="1700" b="1" spc="4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es-ES" sz="1700" b="1" spc="70" dirty="0">
                <a:solidFill>
                  <a:srgbClr val="CC0000"/>
                </a:solidFill>
                <a:latin typeface="Tahoma"/>
                <a:cs typeface="Tahoma"/>
              </a:rPr>
              <a:t>de</a:t>
            </a:r>
            <a:r>
              <a:rPr lang="es-ES" sz="1700" b="1" spc="3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lang="es-ES" sz="1700" b="1" spc="-10" dirty="0">
                <a:solidFill>
                  <a:srgbClr val="CC0000"/>
                </a:solidFill>
                <a:latin typeface="Tahoma"/>
                <a:cs typeface="Tahoma"/>
              </a:rPr>
              <a:t>Tránsito</a:t>
            </a:r>
            <a:endParaRPr lang="es-ES" sz="1700" dirty="0">
              <a:latin typeface="Tahoma"/>
              <a:cs typeface="Tahoma"/>
            </a:endParaRPr>
          </a:p>
        </p:txBody>
      </p:sp>
      <p:pic>
        <p:nvPicPr>
          <p:cNvPr id="78" name="Google Shape;78;g2972869f265_1_0"/>
          <p:cNvPicPr preferRelativeResize="0"/>
          <p:nvPr/>
        </p:nvPicPr>
        <p:blipFill rotWithShape="1">
          <a:blip r:embed="rId3">
            <a:alphaModFix/>
          </a:blip>
          <a:srcRect b="24555"/>
          <a:stretch/>
        </p:blipFill>
        <p:spPr>
          <a:xfrm>
            <a:off x="4322500" y="167300"/>
            <a:ext cx="1388200" cy="706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5;p3">
            <a:extLst>
              <a:ext uri="{FF2B5EF4-FFF2-40B4-BE49-F238E27FC236}">
                <a16:creationId xmlns:a16="http://schemas.microsoft.com/office/drawing/2014/main" id="{1E7EF943-38E4-E16E-8FBB-66C54C5AD5E5}"/>
              </a:ext>
            </a:extLst>
          </p:cNvPr>
          <p:cNvSpPr txBox="1"/>
          <p:nvPr/>
        </p:nvSpPr>
        <p:spPr>
          <a:xfrm>
            <a:off x="2032725" y="1660426"/>
            <a:ext cx="5782849" cy="4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91350" rIns="91350" bIns="913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9"/>
              <a:buFont typeface="Arial"/>
              <a:buNone/>
            </a:pPr>
            <a:r>
              <a:rPr lang="es-419" sz="1899" b="1" i="0" u="none" strike="noStrike" cap="none" dirty="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PROCESO</a:t>
            </a:r>
            <a:endParaRPr sz="1899" b="1" i="0" u="none" strike="noStrike" cap="none" dirty="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" name="Google Shape;84;p3">
            <a:extLst>
              <a:ext uri="{FF2B5EF4-FFF2-40B4-BE49-F238E27FC236}">
                <a16:creationId xmlns:a16="http://schemas.microsoft.com/office/drawing/2014/main" id="{CE237CDB-8F87-025A-C3C0-10E808D57DD5}"/>
              </a:ext>
            </a:extLst>
          </p:cNvPr>
          <p:cNvSpPr txBox="1"/>
          <p:nvPr/>
        </p:nvSpPr>
        <p:spPr>
          <a:xfrm>
            <a:off x="742300" y="2137133"/>
            <a:ext cx="8772900" cy="263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91350" rIns="91350" bIns="9135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200" b="1" i="0" u="none" strike="noStrike" cap="none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De Postulación</a:t>
            </a:r>
            <a:r>
              <a:rPr lang="es-419" sz="1200" b="1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200" b="0" i="0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265" marR="0" lvl="0" indent="-304165" algn="l" rtl="0">
              <a:lnSpc>
                <a:spcPct val="15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AutoNum type="arabicPeriod"/>
            </a:pPr>
            <a:r>
              <a:rPr lang="es-419" sz="12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Asegúrate de cumplir con el perfil publicado o si conoces a alguien que lo cubra, puedes referirlo.</a:t>
            </a:r>
            <a:endParaRPr sz="1200" b="0" i="0" u="none" strike="noStrike" cap="none"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265" marR="0" lvl="0" indent="-304165" algn="l" rtl="0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AutoNum type="arabicPeriod"/>
            </a:pPr>
            <a:r>
              <a:rPr lang="es-419" sz="12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Revisa, actualiza y envía tu CV acompañado del comprobante que acredita tu más reciente grado académico.</a:t>
            </a:r>
            <a:endParaRPr sz="1200" b="0" i="0" u="none" strike="noStrike" cap="none"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265" marR="0" lvl="0" indent="-304165" algn="l" rtl="0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AutoNum type="arabicPeriod"/>
            </a:pPr>
            <a:r>
              <a:rPr lang="es-419" sz="12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Por favor envía tus archivos, dirigidos a </a:t>
            </a:r>
            <a:r>
              <a:rPr lang="es-419" sz="1200" b="0" i="0" u="sng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reclutamientoyseleccio</a:t>
            </a:r>
            <a:r>
              <a:rPr lang="es-419" sz="1200" b="0" i="0" u="sng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n@metrobus.cdmx.gob.mx</a:t>
            </a:r>
            <a:r>
              <a:rPr lang="es-419" sz="1200" b="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0" i="0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65100" marR="0" lvl="0" indent="0" algn="l" rtl="0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2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	Utiliza el siguiente formato: Nombre del </a:t>
            </a:r>
            <a:r>
              <a:rPr lang="es-419" sz="1200" b="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archivo_Nombre</a:t>
            </a:r>
            <a:r>
              <a:rPr lang="es-419" sz="12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del </a:t>
            </a:r>
            <a:r>
              <a:rPr lang="es-419" sz="1200" b="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candidato_fecha</a:t>
            </a:r>
            <a:r>
              <a:rPr lang="es-419" sz="12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en la que lo estás enviando. </a:t>
            </a:r>
            <a:endParaRPr sz="1400" b="0" i="0" u="none" strike="noStrike" cap="none"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65100" marR="0" lvl="0" indent="0" algn="l" rtl="0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2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	Por ejemplo: </a:t>
            </a:r>
            <a:r>
              <a:rPr lang="es-419" sz="1200" b="0" i="0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CV_JuanPérez_19febrero2025</a:t>
            </a:r>
          </a:p>
          <a:p>
            <a:pPr marL="165100" marR="0" lvl="0" indent="0" algn="l" rtl="0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4. </a:t>
            </a:r>
            <a:r>
              <a:rPr lang="es-419" sz="12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No olvides poner el nombre de la vacante 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419" sz="1200" b="1" i="0" u="none" strike="noStrike" cap="none" dirty="0">
              <a:solidFill>
                <a:srgbClr val="D0112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2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Para la </a:t>
            </a:r>
            <a:r>
              <a:rPr lang="es-419" sz="1200" b="1" i="0" u="none" strike="noStrike" cap="none" dirty="0">
                <a:solidFill>
                  <a:srgbClr val="D0112B"/>
                </a:solidFill>
                <a:latin typeface="Roboto"/>
                <a:ea typeface="Roboto"/>
                <a:cs typeface="Roboto"/>
                <a:sym typeface="Roboto"/>
              </a:rPr>
              <a:t>Selección  </a:t>
            </a:r>
            <a:r>
              <a:rPr lang="es-419" sz="1200" i="0" u="none" strike="noStrike" cap="none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s-419" sz="12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onsidera las siguientes fechas relevantes en el proceso de selección</a:t>
            </a:r>
            <a:endParaRPr sz="1299" b="0" i="0" u="none" strike="noStrike" cap="none"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" name="Google Shape;86;p3">
            <a:extLst>
              <a:ext uri="{FF2B5EF4-FFF2-40B4-BE49-F238E27FC236}">
                <a16:creationId xmlns:a16="http://schemas.microsoft.com/office/drawing/2014/main" id="{3153EAEA-380D-56F9-8345-11730062E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878544"/>
              </p:ext>
            </p:extLst>
          </p:nvPr>
        </p:nvGraphicFramePr>
        <p:xfrm>
          <a:off x="896912" y="4942501"/>
          <a:ext cx="8239176" cy="1459321"/>
        </p:xfrm>
        <a:graphic>
          <a:graphicData uri="http://schemas.openxmlformats.org/drawingml/2006/table">
            <a:tbl>
              <a:tblPr>
                <a:noFill/>
                <a:tableStyleId>{D5E81584-D552-4BFE-B8F1-4F73C73BEBC2}</a:tableStyleId>
              </a:tblPr>
              <a:tblGrid>
                <a:gridCol w="205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15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419" sz="1100" b="1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Envío de documentos y verificación curricular 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419" sz="1100" b="1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Pruebas Psicométricas y de evaluación técnica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Entrevista </a:t>
                      </a:r>
                      <a:endParaRPr sz="11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419" sz="1100" b="1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Inicio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Del 12 al 15 de </a:t>
                      </a:r>
                      <a:r>
                        <a:rPr lang="es-419" sz="1100" b="1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Agosto</a:t>
                      </a:r>
                      <a:endParaRPr sz="1100" b="1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419" sz="1100" b="1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Del 18 al 20 de Agosto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b="1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419" sz="1100" b="1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 y 22 de Agosto</a:t>
                      </a:r>
                      <a:endParaRPr sz="1100" b="1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419" sz="1100" b="1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 de Septiembre </a:t>
                      </a:r>
                      <a:endParaRPr sz="1100" b="1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410</Words>
  <Application>Microsoft Office PowerPoint</Application>
  <PresentationFormat>Personalizado</PresentationFormat>
  <Paragraphs>65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 MT</vt:lpstr>
      <vt:lpstr>Tahoma</vt:lpstr>
      <vt:lpstr>Roboto</vt:lpstr>
      <vt:lpstr>Cabin</vt:lpstr>
      <vt:lpstr>Arial</vt:lpstr>
      <vt:lpstr>Simple Light</vt:lpstr>
      <vt:lpstr>Supervisor (a) de Atención a Hechos de Tránsito</vt:lpstr>
      <vt:lpstr> ¡Intégrate a Metrobús!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Araceli Santos</dc:creator>
  <cp:lastModifiedBy>Jair Yosigei Jiménez González</cp:lastModifiedBy>
  <cp:revision>27</cp:revision>
  <dcterms:modified xsi:type="dcterms:W3CDTF">2025-08-11T23:36:58Z</dcterms:modified>
</cp:coreProperties>
</file>